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81" r:id="rId6"/>
    <p:sldId id="262" r:id="rId7"/>
    <p:sldId id="275" r:id="rId8"/>
    <p:sldId id="259" r:id="rId9"/>
    <p:sldId id="263" r:id="rId10"/>
    <p:sldId id="261" r:id="rId11"/>
    <p:sldId id="276" r:id="rId12"/>
    <p:sldId id="264" r:id="rId13"/>
    <p:sldId id="265" r:id="rId14"/>
    <p:sldId id="270" r:id="rId15"/>
    <p:sldId id="271" r:id="rId16"/>
    <p:sldId id="273" r:id="rId17"/>
    <p:sldId id="277" r:id="rId18"/>
    <p:sldId id="280" r:id="rId19"/>
    <p:sldId id="278" r:id="rId20"/>
    <p:sldId id="274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0859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07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6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0"/>
            <a:ext cx="8316416" cy="764704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539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84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525344"/>
            <a:ext cx="2133600" cy="196131"/>
          </a:xfrm>
        </p:spPr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25344"/>
            <a:ext cx="2895600" cy="196131"/>
          </a:xfrm>
        </p:spPr>
        <p:txBody>
          <a:bodyPr/>
          <a:lstStyle/>
          <a:p>
            <a:r>
              <a:rPr lang="de-DE" dirty="0" smtClean="0"/>
              <a:t>www.thoehler.com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525344"/>
            <a:ext cx="2133600" cy="196131"/>
          </a:xfrm>
        </p:spPr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492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3915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934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00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482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663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00"/>
            <a:ext cx="9144000" cy="686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0"/>
            <a:ext cx="8316416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525344"/>
            <a:ext cx="21336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479E3-77C4-49D7-B106-87E2960A8F74}" type="datetimeFigureOut">
              <a:rPr lang="de-DE" smtClean="0"/>
              <a:pPr/>
              <a:t>22.05.2012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525344"/>
            <a:ext cx="28956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525344"/>
            <a:ext cx="21336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926FB-DCF0-4CA2-8F1D-557C55C1B433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7782"/>
            <a:ext cx="5715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885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th@thoehler.com" TargetMode="External"/><Relationship Id="rId2" Type="http://schemas.openxmlformats.org/officeDocument/2006/relationships/hyperlink" Target="http://www.thoehler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hoehler.com/de/umbraco-trainings/" TargetMode="External"/><Relationship Id="rId4" Type="http://schemas.openxmlformats.org/officeDocument/2006/relationships/hyperlink" Target="http://www.xing.com/profile/Thomas_Hoehler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h@thoehler.com" TargetMode="External"/><Relationship Id="rId2" Type="http://schemas.openxmlformats.org/officeDocument/2006/relationships/hyperlink" Target="http://www.thoehler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xing.com/profile/Thomas_Hoehler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ur.umbraco.org/" TargetMode="External"/><Relationship Id="rId2" Type="http://schemas.openxmlformats.org/officeDocument/2006/relationships/hyperlink" Target="http://www.umbraco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Umbraco 5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>
            <a:normAutofit/>
          </a:bodyPr>
          <a:lstStyle/>
          <a:p>
            <a:r>
              <a:rPr lang="de-DE" sz="2800" dirty="0"/>
              <a:t>@ </a:t>
            </a:r>
            <a:r>
              <a:rPr lang="de-DE" sz="2800" dirty="0" smtClean="0"/>
              <a:t>Bonn </a:t>
            </a:r>
            <a:r>
              <a:rPr lang="de-DE" sz="2800" dirty="0" err="1" smtClean="0"/>
              <a:t>to</a:t>
            </a:r>
            <a:r>
              <a:rPr lang="de-DE" sz="2800" dirty="0" smtClean="0"/>
              <a:t> Code.NET</a:t>
            </a:r>
          </a:p>
          <a:p>
            <a:r>
              <a:rPr lang="de-DE" sz="2800" dirty="0" smtClean="0"/>
              <a:t>am</a:t>
            </a:r>
          </a:p>
          <a:p>
            <a:r>
              <a:rPr lang="de-DE" sz="2800" dirty="0" smtClean="0"/>
              <a:t>22.05.2012</a:t>
            </a:r>
          </a:p>
        </p:txBody>
      </p:sp>
    </p:spTree>
    <p:extLst>
      <p:ext uri="{BB962C8B-B14F-4D97-AF65-F5344CB8AC3E}">
        <p14:creationId xmlns:p14="http://schemas.microsoft.com/office/powerpoint/2010/main" val="29912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Dokument-Typen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1584176"/>
          </a:xfrm>
        </p:spPr>
        <p:txBody>
          <a:bodyPr>
            <a:normAutofit/>
          </a:bodyPr>
          <a:lstStyle/>
          <a:p>
            <a:r>
              <a:rPr lang="de-DE" sz="2800" dirty="0" smtClean="0"/>
              <a:t>Dokument-Typen definieren an welchen Stelle welche Elemente mit welchen Eigenschaften erscheinen dürfen oder müssen</a:t>
            </a:r>
          </a:p>
          <a:p>
            <a:endParaRPr lang="de-DE" sz="280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539552" y="3212976"/>
            <a:ext cx="248311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Dokumenttyp XY</a:t>
            </a:r>
          </a:p>
          <a:p>
            <a:pPr>
              <a:buFontTx/>
              <a:buChar char="-"/>
            </a:pPr>
            <a:r>
              <a:rPr lang="de-DE" dirty="0" smtClean="0"/>
              <a:t>Eigenschaft 1 (Editor)</a:t>
            </a:r>
          </a:p>
          <a:p>
            <a:pPr>
              <a:buFontTx/>
              <a:buChar char="-"/>
            </a:pPr>
            <a:r>
              <a:rPr lang="de-DE" dirty="0" smtClean="0"/>
              <a:t>Eigenschaft 2 (Textfeld)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611560" y="4725144"/>
            <a:ext cx="358425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Kommentar</a:t>
            </a:r>
          </a:p>
          <a:p>
            <a:pPr>
              <a:buFontTx/>
              <a:buChar char="-"/>
            </a:pPr>
            <a:r>
              <a:rPr lang="de-DE" dirty="0" smtClean="0"/>
              <a:t> Name (Textfeld)</a:t>
            </a:r>
          </a:p>
          <a:p>
            <a:pPr>
              <a:buFontTx/>
              <a:buChar char="-"/>
            </a:pPr>
            <a:r>
              <a:rPr lang="de-DE" dirty="0" smtClean="0"/>
              <a:t> Email (Textfeld)</a:t>
            </a:r>
          </a:p>
          <a:p>
            <a:pPr>
              <a:buFontTx/>
              <a:buChar char="-"/>
            </a:pPr>
            <a:r>
              <a:rPr lang="de-DE" dirty="0" smtClean="0"/>
              <a:t> Kommentar (Mehrzeiliges Textfeld)</a:t>
            </a:r>
            <a:endParaRPr lang="de-DE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852936"/>
            <a:ext cx="3295650" cy="3267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cxnSp>
        <p:nvCxnSpPr>
          <p:cNvPr id="16" name="Gerade Verbindung mit Pfeil 15"/>
          <p:cNvCxnSpPr/>
          <p:nvPr/>
        </p:nvCxnSpPr>
        <p:spPr>
          <a:xfrm flipV="1">
            <a:off x="2339752" y="3645024"/>
            <a:ext cx="2952328" cy="15841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2339752" y="4149080"/>
            <a:ext cx="2952328" cy="12961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V="1">
            <a:off x="4067944" y="5013176"/>
            <a:ext cx="1296144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Dokument-Typen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Ausgabe wird durch Templates erreicht</a:t>
            </a:r>
          </a:p>
          <a:p>
            <a:r>
              <a:rPr lang="de-DE" dirty="0" smtClean="0"/>
              <a:t>Templates sind </a:t>
            </a:r>
            <a:r>
              <a:rPr lang="de-DE" dirty="0" err="1" smtClean="0"/>
              <a:t>Razor</a:t>
            </a:r>
            <a:r>
              <a:rPr lang="de-DE" dirty="0" smtClean="0"/>
              <a:t> Views</a:t>
            </a:r>
          </a:p>
          <a:p>
            <a:r>
              <a:rPr lang="de-DE" dirty="0" smtClean="0"/>
              <a:t>Einem Dokumenttypen können mehrere Templates zur Verfügung gestellt werden</a:t>
            </a:r>
          </a:p>
          <a:p>
            <a:r>
              <a:rPr lang="de-DE" dirty="0" smtClean="0"/>
              <a:t>=&gt; Komplette Kontrolle über HTML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Templates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XPath</a:t>
            </a:r>
            <a:r>
              <a:rPr lang="de-DE" dirty="0" smtClean="0"/>
              <a:t> Achsen</a:t>
            </a:r>
            <a:endParaRPr lang="de-D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055" y="836712"/>
            <a:ext cx="6094219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magische Dreieck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Dokument-Typen definieren die Struktur und das Aussehen des Content-Baumes</a:t>
            </a:r>
          </a:p>
          <a:p>
            <a:r>
              <a:rPr lang="de-DE" dirty="0" smtClean="0"/>
              <a:t>Die Inhalte werden entsprechend der Dokument-Typen-Definition erstellt</a:t>
            </a:r>
          </a:p>
          <a:p>
            <a:r>
              <a:rPr lang="de-DE" dirty="0" smtClean="0"/>
              <a:t>Templates definieren die Ausgabe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Flexibilität mit hohen Freiheitsgraden</a:t>
            </a:r>
          </a:p>
          <a:p>
            <a:r>
              <a:rPr lang="de-DE" dirty="0" smtClean="0"/>
              <a:t>Volle Kontrolle über HTML und CSS</a:t>
            </a:r>
          </a:p>
          <a:p>
            <a:r>
              <a:rPr lang="de-DE" dirty="0" smtClean="0"/>
              <a:t>Sehr gute Community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V4 oder V5?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de-DE" sz="9600" dirty="0" smtClean="0"/>
              <a:t>?</a:t>
            </a:r>
            <a:endParaRPr lang="de-DE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de-DE" sz="9600" dirty="0" smtClean="0"/>
              <a:t>?</a:t>
            </a:r>
            <a:endParaRPr lang="de-DE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de-DE" sz="4800" dirty="0" smtClean="0"/>
              <a:t>Danke </a:t>
            </a:r>
            <a:r>
              <a:rPr lang="de-DE" sz="4800" dirty="0" err="1" smtClean="0"/>
              <a:t>für‘s</a:t>
            </a:r>
            <a:r>
              <a:rPr lang="de-DE" sz="4800" dirty="0" smtClean="0"/>
              <a:t> Kommen</a:t>
            </a:r>
            <a:endParaRPr lang="de-DE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Umbraco</a:t>
            </a:r>
            <a:r>
              <a:rPr lang="de-DE" dirty="0" smtClean="0"/>
              <a:t> v4 und v5</a:t>
            </a:r>
            <a:endParaRPr lang="de-DE" dirty="0" smtClean="0"/>
          </a:p>
          <a:p>
            <a:r>
              <a:rPr lang="de-DE" dirty="0" smtClean="0"/>
              <a:t>Umbraco 5: Wie geht das?</a:t>
            </a:r>
          </a:p>
          <a:p>
            <a:r>
              <a:rPr lang="de-DE" dirty="0" smtClean="0"/>
              <a:t>Programmierung mit Umbraco 5</a:t>
            </a:r>
          </a:p>
          <a:p>
            <a:r>
              <a:rPr lang="de-DE" dirty="0" smtClean="0"/>
              <a:t>Ausblick</a:t>
            </a:r>
          </a:p>
          <a:p>
            <a:r>
              <a:rPr lang="de-DE" dirty="0" smtClean="0"/>
              <a:t>Fragen und </a:t>
            </a:r>
            <a:r>
              <a:rPr lang="de-DE" dirty="0" smtClean="0"/>
              <a:t>Antworten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6552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Kontakt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Kontakt</a:t>
            </a:r>
          </a:p>
          <a:p>
            <a:pPr lvl="1"/>
            <a:r>
              <a:rPr lang="de-DE" dirty="0" smtClean="0"/>
              <a:t>Web: </a:t>
            </a:r>
            <a:r>
              <a:rPr lang="de-DE" dirty="0" smtClean="0">
                <a:hlinkClick r:id="rId2"/>
              </a:rPr>
              <a:t>www.thoehler.com</a:t>
            </a:r>
            <a:endParaRPr lang="de-DE" dirty="0" smtClean="0"/>
          </a:p>
          <a:p>
            <a:pPr lvl="1"/>
            <a:r>
              <a:rPr lang="de-DE" dirty="0" smtClean="0"/>
              <a:t>Mail: </a:t>
            </a:r>
            <a:r>
              <a:rPr lang="de-DE" dirty="0" smtClean="0">
                <a:hlinkClick r:id="rId3"/>
              </a:rPr>
              <a:t>th@thoehler.com</a:t>
            </a:r>
            <a:endParaRPr lang="de-DE" dirty="0" smtClean="0"/>
          </a:p>
          <a:p>
            <a:pPr lvl="1"/>
            <a:r>
              <a:rPr lang="de-DE" dirty="0" err="1" smtClean="0"/>
              <a:t>Twittername</a:t>
            </a:r>
            <a:r>
              <a:rPr lang="de-DE" dirty="0" smtClean="0"/>
              <a:t>: </a:t>
            </a:r>
            <a:r>
              <a:rPr lang="de-DE" dirty="0" err="1" smtClean="0"/>
              <a:t>thoehler</a:t>
            </a:r>
            <a:endParaRPr lang="de-DE" dirty="0" smtClean="0"/>
          </a:p>
          <a:p>
            <a:pPr lvl="1"/>
            <a:r>
              <a:rPr lang="de-DE" dirty="0" err="1" smtClean="0"/>
              <a:t>Xing</a:t>
            </a:r>
            <a:r>
              <a:rPr lang="de-DE" dirty="0" smtClean="0"/>
              <a:t>: </a:t>
            </a:r>
            <a:r>
              <a:rPr lang="de-DE" dirty="0" smtClean="0">
                <a:hlinkClick r:id="rId4"/>
              </a:rPr>
              <a:t>www.xing.com/profile/Thomas_Hoehler2</a:t>
            </a:r>
            <a:endParaRPr lang="de-DE" dirty="0" smtClean="0"/>
          </a:p>
          <a:p>
            <a:r>
              <a:rPr lang="de-DE" dirty="0" smtClean="0"/>
              <a:t>Umbraco Trainings</a:t>
            </a:r>
          </a:p>
          <a:p>
            <a:pPr lvl="1"/>
            <a:r>
              <a:rPr lang="de-DE" dirty="0" smtClean="0">
                <a:hlinkClick r:id="rId5"/>
              </a:rPr>
              <a:t>www.thoehler.com/de/umbraco-trainings/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Über mich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Thomas Höhler, 41, verheiratet, zwei Kinder</a:t>
            </a:r>
          </a:p>
          <a:p>
            <a:r>
              <a:rPr lang="de-DE" dirty="0" smtClean="0"/>
              <a:t>.NET Entwickler seit 2002 (C#, ASP.NET, ASP.NET MVC)</a:t>
            </a:r>
          </a:p>
          <a:p>
            <a:r>
              <a:rPr lang="de-DE" dirty="0" smtClean="0"/>
              <a:t>Arbeite mit Umbraco seit 2006</a:t>
            </a:r>
          </a:p>
          <a:p>
            <a:r>
              <a:rPr lang="de-DE" dirty="0" smtClean="0"/>
              <a:t>Umbraco MVP 2007 bis 2009</a:t>
            </a:r>
          </a:p>
          <a:p>
            <a:r>
              <a:rPr lang="de-DE" dirty="0" smtClean="0"/>
              <a:t>Offizielle Umbraco Schulungen inkl. Zertifizierungen im deutschsprachigen Raum</a:t>
            </a:r>
          </a:p>
          <a:p>
            <a:r>
              <a:rPr lang="de-DE" dirty="0" smtClean="0"/>
              <a:t>Zu erreichen unter</a:t>
            </a:r>
          </a:p>
          <a:p>
            <a:pPr lvl="1"/>
            <a:r>
              <a:rPr lang="de-DE" dirty="0" smtClean="0"/>
              <a:t>Web: </a:t>
            </a:r>
            <a:r>
              <a:rPr lang="de-DE" dirty="0" smtClean="0">
                <a:hlinkClick r:id="rId2"/>
              </a:rPr>
              <a:t>www.thoehler.com</a:t>
            </a:r>
            <a:endParaRPr lang="de-DE" dirty="0" smtClean="0"/>
          </a:p>
          <a:p>
            <a:pPr lvl="1"/>
            <a:r>
              <a:rPr lang="de-DE" dirty="0" smtClean="0"/>
              <a:t>Mail: </a:t>
            </a:r>
            <a:r>
              <a:rPr lang="de-DE" dirty="0" smtClean="0">
                <a:hlinkClick r:id="rId3"/>
              </a:rPr>
              <a:t>th@thoehler.com</a:t>
            </a:r>
            <a:endParaRPr lang="de-DE" dirty="0" smtClean="0"/>
          </a:p>
          <a:p>
            <a:pPr lvl="1"/>
            <a:r>
              <a:rPr lang="de-DE" dirty="0" err="1" smtClean="0"/>
              <a:t>Twitter</a:t>
            </a:r>
            <a:r>
              <a:rPr lang="de-DE" dirty="0" smtClean="0"/>
              <a:t>: @thoehler</a:t>
            </a:r>
          </a:p>
          <a:p>
            <a:pPr lvl="1"/>
            <a:r>
              <a:rPr lang="de-DE" dirty="0" err="1" smtClean="0"/>
              <a:t>Xing</a:t>
            </a:r>
            <a:r>
              <a:rPr lang="de-DE" dirty="0"/>
              <a:t>: </a:t>
            </a:r>
            <a:r>
              <a:rPr lang="de-DE" dirty="0" smtClean="0">
                <a:hlinkClick r:id="rId4"/>
              </a:rPr>
              <a:t>www.xing.com/profile/Thomas_Hoehler2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745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Umbraco?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Umbraco ist ein ASP.NET basiertes Open Source CMS aus Dänemark</a:t>
            </a:r>
          </a:p>
          <a:p>
            <a:r>
              <a:rPr lang="de-DE" dirty="0" smtClean="0"/>
              <a:t>Company unter </a:t>
            </a:r>
            <a:r>
              <a:rPr lang="de-DE" dirty="0" smtClean="0">
                <a:hlinkClick r:id="rId2"/>
              </a:rPr>
              <a:t>www.umbraco.com</a:t>
            </a:r>
            <a:r>
              <a:rPr lang="de-DE" dirty="0" smtClean="0"/>
              <a:t> </a:t>
            </a:r>
          </a:p>
          <a:p>
            <a:r>
              <a:rPr lang="de-DE" dirty="0" smtClean="0"/>
              <a:t>Community unter </a:t>
            </a:r>
            <a:r>
              <a:rPr lang="de-DE" dirty="0" smtClean="0">
                <a:hlinkClick r:id="rId3"/>
              </a:rPr>
              <a:t>http://our.umbraco.org</a:t>
            </a:r>
            <a:r>
              <a:rPr lang="de-DE" dirty="0" smtClean="0"/>
              <a:t> </a:t>
            </a:r>
          </a:p>
          <a:p>
            <a:r>
              <a:rPr lang="de-DE" dirty="0" smtClean="0"/>
              <a:t>Aktuelle </a:t>
            </a:r>
            <a:r>
              <a:rPr lang="de-DE" dirty="0" err="1" smtClean="0"/>
              <a:t>WebForms</a:t>
            </a:r>
            <a:r>
              <a:rPr lang="de-DE" dirty="0" smtClean="0"/>
              <a:t> Version 4.7.2</a:t>
            </a:r>
          </a:p>
          <a:p>
            <a:endParaRPr lang="de-DE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07775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de-DE" dirty="0"/>
              <a:t>Über </a:t>
            </a:r>
            <a:r>
              <a:rPr lang="de-DE"/>
              <a:t>110.000 </a:t>
            </a:r>
            <a:r>
              <a:rPr lang="de-DE" smtClean="0"/>
              <a:t>aktive Installationen </a:t>
            </a:r>
            <a:r>
              <a:rPr lang="de-DE" dirty="0"/>
              <a:t>weltweit</a:t>
            </a:r>
          </a:p>
          <a:p>
            <a:pPr lvl="0"/>
            <a:r>
              <a:rPr lang="de-DE" dirty="0"/>
              <a:t>Nahezu 31.000 aktive Mitglieder in der Community</a:t>
            </a:r>
          </a:p>
          <a:p>
            <a:pPr lvl="0"/>
            <a:r>
              <a:rPr lang="de-DE" dirty="0"/>
              <a:t>Monatlicher Zuwachs von ca. 2.000 Mitgliedern</a:t>
            </a:r>
          </a:p>
          <a:p>
            <a:pPr lvl="0"/>
            <a:r>
              <a:rPr lang="de-DE" dirty="0"/>
              <a:t>Monatlich ca. 800 neue Topics und ca. 3.000 </a:t>
            </a:r>
            <a:r>
              <a:rPr lang="de-DE" dirty="0" err="1"/>
              <a:t>Replies</a:t>
            </a:r>
            <a:endParaRPr lang="de-DE" dirty="0"/>
          </a:p>
          <a:p>
            <a:pPr lvl="0"/>
            <a:r>
              <a:rPr lang="de-DE" dirty="0"/>
              <a:t>Auf ca. 80% aller Fragen wird in 24h geantwortet</a:t>
            </a:r>
          </a:p>
          <a:p>
            <a:pPr lvl="0"/>
            <a:r>
              <a:rPr lang="de-DE" dirty="0"/>
              <a:t>Auf ca. 63% aller Fragen wird in 2h geantwortet</a:t>
            </a:r>
          </a:p>
          <a:p>
            <a:pPr lvl="0"/>
            <a:r>
              <a:rPr lang="de-DE" dirty="0"/>
              <a:t>Es gibt ca. 500 Projekte rund um </a:t>
            </a:r>
            <a:r>
              <a:rPr lang="de-DE" dirty="0" err="1"/>
              <a:t>Umbraco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927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Umbraco 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ASP.NET Web Forms</a:t>
            </a:r>
          </a:p>
          <a:p>
            <a:r>
              <a:rPr lang="de-DE" dirty="0" smtClean="0"/>
              <a:t>XML</a:t>
            </a:r>
          </a:p>
          <a:p>
            <a:r>
              <a:rPr lang="de-DE" dirty="0" smtClean="0"/>
              <a:t>XSLT</a:t>
            </a:r>
          </a:p>
          <a:p>
            <a:r>
              <a:rPr lang="de-DE" dirty="0" smtClean="0"/>
              <a:t>.NET </a:t>
            </a:r>
            <a:r>
              <a:rPr lang="de-DE" dirty="0" err="1" smtClean="0"/>
              <a:t>UserControls</a:t>
            </a:r>
            <a:endParaRPr lang="de-DE" dirty="0" smtClean="0"/>
          </a:p>
          <a:p>
            <a:r>
              <a:rPr lang="de-DE" dirty="0" err="1" smtClean="0"/>
              <a:t>Razor</a:t>
            </a:r>
            <a:endParaRPr lang="de-DE" dirty="0" smtClean="0"/>
          </a:p>
          <a:p>
            <a:r>
              <a:rPr lang="de-DE" dirty="0" smtClean="0"/>
              <a:t>Eco-System</a:t>
            </a:r>
          </a:p>
          <a:p>
            <a:pPr lvl="1"/>
            <a:r>
              <a:rPr lang="de-DE" dirty="0" smtClean="0"/>
              <a:t>Community</a:t>
            </a:r>
          </a:p>
          <a:p>
            <a:pPr lvl="1"/>
            <a:r>
              <a:rPr lang="de-DE" dirty="0" smtClean="0"/>
              <a:t>Packages</a:t>
            </a:r>
          </a:p>
          <a:p>
            <a:r>
              <a:rPr lang="de-DE" dirty="0" smtClean="0"/>
              <a:t>Wichtig: V4 wird noch bis 2016 </a:t>
            </a:r>
            <a:r>
              <a:rPr lang="de-DE" dirty="0" err="1" smtClean="0"/>
              <a:t>supported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Umbraco 5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Kompletter </a:t>
            </a:r>
            <a:r>
              <a:rPr lang="de-DE" dirty="0" err="1" smtClean="0"/>
              <a:t>Rewrite</a:t>
            </a:r>
            <a:r>
              <a:rPr lang="de-DE" dirty="0" smtClean="0"/>
              <a:t> mit ASP.NET MVC 3</a:t>
            </a:r>
          </a:p>
          <a:p>
            <a:r>
              <a:rPr lang="de-DE" dirty="0" smtClean="0"/>
              <a:t>Entwicklung ging über 2 Jahre parallel zu v4</a:t>
            </a:r>
          </a:p>
          <a:p>
            <a:r>
              <a:rPr lang="de-DE" dirty="0" smtClean="0"/>
              <a:t>Fokus lag auf der gleichen UX aber einer sauberen Architektur und Implementierung (DI, TDD, etc.)</a:t>
            </a:r>
          </a:p>
          <a:p>
            <a:r>
              <a:rPr lang="de-DE" dirty="0" smtClean="0"/>
              <a:t>Seit März 2012 als RTM, nun bereits 5.1</a:t>
            </a: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Installation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Source Code liegt auf </a:t>
            </a:r>
            <a:r>
              <a:rPr lang="de-DE" dirty="0" err="1" smtClean="0"/>
              <a:t>Codeplex</a:t>
            </a:r>
            <a:r>
              <a:rPr lang="de-DE" dirty="0" smtClean="0"/>
              <a:t> (codeplex.com/</a:t>
            </a:r>
            <a:r>
              <a:rPr lang="de-DE" dirty="0" err="1" smtClean="0"/>
              <a:t>umbraco</a:t>
            </a:r>
            <a:r>
              <a:rPr lang="de-DE" dirty="0"/>
              <a:t>)</a:t>
            </a:r>
            <a:endParaRPr lang="de-DE" dirty="0" smtClean="0"/>
          </a:p>
          <a:p>
            <a:r>
              <a:rPr lang="de-DE" dirty="0" smtClean="0"/>
              <a:t>Installation über</a:t>
            </a:r>
          </a:p>
          <a:p>
            <a:pPr lvl="1"/>
            <a:r>
              <a:rPr lang="de-DE" dirty="0" smtClean="0"/>
              <a:t>Web </a:t>
            </a:r>
            <a:r>
              <a:rPr lang="de-DE" dirty="0" err="1" smtClean="0"/>
              <a:t>Platform</a:t>
            </a:r>
            <a:r>
              <a:rPr lang="de-DE" dirty="0" smtClean="0"/>
              <a:t> Installer</a:t>
            </a:r>
          </a:p>
          <a:p>
            <a:pPr lvl="1"/>
            <a:r>
              <a:rPr lang="de-DE" dirty="0" smtClean="0"/>
              <a:t>Webmatrix</a:t>
            </a:r>
          </a:p>
          <a:p>
            <a:pPr lvl="1"/>
            <a:r>
              <a:rPr lang="de-DE" dirty="0" err="1" smtClean="0"/>
              <a:t>Webdeploy</a:t>
            </a:r>
            <a:r>
              <a:rPr lang="de-DE" dirty="0" smtClean="0"/>
              <a:t> Package</a:t>
            </a:r>
          </a:p>
          <a:p>
            <a:pPr lvl="1"/>
            <a:r>
              <a:rPr lang="de-DE" dirty="0" smtClean="0"/>
              <a:t>Old </a:t>
            </a:r>
            <a:r>
              <a:rPr lang="de-DE" dirty="0" err="1" smtClean="0"/>
              <a:t>school</a:t>
            </a:r>
            <a:r>
              <a:rPr lang="de-DE" dirty="0" smtClean="0"/>
              <a:t> (per Hand): </a:t>
            </a:r>
            <a:r>
              <a:rPr lang="de-DE" dirty="0" err="1" smtClean="0"/>
              <a:t>Xcopy</a:t>
            </a:r>
            <a:r>
              <a:rPr lang="de-DE" dirty="0" smtClean="0"/>
              <a:t>, DB Einrichtung</a:t>
            </a:r>
          </a:p>
          <a:p>
            <a:pPr lvl="1"/>
            <a:r>
              <a:rPr lang="de-DE" dirty="0" smtClean="0"/>
              <a:t>Via Template und </a:t>
            </a:r>
            <a:r>
              <a:rPr lang="de-DE" dirty="0" err="1" smtClean="0"/>
              <a:t>NuGet</a:t>
            </a:r>
            <a:r>
              <a:rPr lang="de-DE" dirty="0" smtClean="0"/>
              <a:t> in Visual Studio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553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Installation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417</Words>
  <Application>Microsoft Office PowerPoint</Application>
  <PresentationFormat>Bildschirmpräsentation (4:3)</PresentationFormat>
  <Paragraphs>99</Paragraphs>
  <Slides>20</Slides>
  <Notes>0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Larissa</vt:lpstr>
      <vt:lpstr>Umbraco 5</vt:lpstr>
      <vt:lpstr>Agenda</vt:lpstr>
      <vt:lpstr>Über mich</vt:lpstr>
      <vt:lpstr>Was ist Umbraco?</vt:lpstr>
      <vt:lpstr>Stats</vt:lpstr>
      <vt:lpstr>Umbraco 4</vt:lpstr>
      <vt:lpstr>Umbraco 5</vt:lpstr>
      <vt:lpstr>Installation</vt:lpstr>
      <vt:lpstr>Demo</vt:lpstr>
      <vt:lpstr>Dokument-Typen</vt:lpstr>
      <vt:lpstr>Demo</vt:lpstr>
      <vt:lpstr>Templates</vt:lpstr>
      <vt:lpstr>Demo</vt:lpstr>
      <vt:lpstr>XPath Achsen</vt:lpstr>
      <vt:lpstr>Das magische Dreieck</vt:lpstr>
      <vt:lpstr>Zusammenfassung</vt:lpstr>
      <vt:lpstr>V4 oder V5?</vt:lpstr>
      <vt:lpstr>Fragen</vt:lpstr>
      <vt:lpstr>PowerPoint-Präsentation</vt:lpstr>
      <vt:lpstr>Kontakt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Höhler</dc:creator>
  <cp:lastModifiedBy>Thomas</cp:lastModifiedBy>
  <cp:revision>129</cp:revision>
  <dcterms:created xsi:type="dcterms:W3CDTF">2011-02-08T12:13:45Z</dcterms:created>
  <dcterms:modified xsi:type="dcterms:W3CDTF">2012-05-22T15:41:33Z</dcterms:modified>
</cp:coreProperties>
</file>